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70" r:id="rId8"/>
    <p:sldId id="261" r:id="rId9"/>
    <p:sldId id="271" r:id="rId10"/>
    <p:sldId id="274" r:id="rId11"/>
    <p:sldId id="275" r:id="rId12"/>
    <p:sldId id="272" r:id="rId13"/>
    <p:sldId id="263" r:id="rId14"/>
    <p:sldId id="276" r:id="rId15"/>
    <p:sldId id="277" r:id="rId16"/>
    <p:sldId id="278" r:id="rId17"/>
    <p:sldId id="262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02" autoAdjust="0"/>
  </p:normalViewPr>
  <p:slideViewPr>
    <p:cSldViewPr>
      <p:cViewPr varScale="1">
        <p:scale>
          <a:sx n="72" d="100"/>
          <a:sy n="72" d="100"/>
        </p:scale>
        <p:origin x="-127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030AC7-92A4-405C-9B39-B61546604C9F}" type="datetimeFigureOut">
              <a:rPr lang="fr-FR" smtClean="0"/>
              <a:pPr/>
              <a:t>26/02/2014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2F3CC1-9D68-4A40-8510-4909255F8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Tous\Images\Siege CCI\CCI-sieg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172343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chemeClr val="bg2">
                    <a:lumMod val="10000"/>
                  </a:schemeClr>
                </a:solidFill>
              </a:rPr>
              <a:t>PUBLIC-PRIVATE DIALOGUE :</a:t>
            </a:r>
            <a:endParaRPr lang="fr-FR" sz="2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2492896"/>
            <a:ext cx="7772400" cy="3024335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bg2">
                    <a:lumMod val="10000"/>
                  </a:schemeClr>
                </a:solidFill>
              </a:rPr>
              <a:t>RENCONTRE GOUVENEMENT</a:t>
            </a:r>
            <a:r>
              <a:rPr lang="fr-FR" sz="2800" dirty="0" smtClean="0">
                <a:solidFill>
                  <a:schemeClr val="bg2">
                    <a:lumMod val="10000"/>
                  </a:schemeClr>
                </a:solidFill>
              </a:rPr>
              <a:t>/</a:t>
            </a:r>
          </a:p>
          <a:p>
            <a:r>
              <a:rPr lang="fr-FR" sz="2800" dirty="0" smtClean="0">
                <a:solidFill>
                  <a:schemeClr val="bg2">
                    <a:lumMod val="10000"/>
                  </a:schemeClr>
                </a:solidFill>
              </a:rPr>
              <a:t>SECTEUR PRIVE AU BURKINA FASO</a:t>
            </a:r>
            <a:r>
              <a:rPr lang="fr-FR" sz="2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2800" dirty="0">
                <a:solidFill>
                  <a:schemeClr val="bg2">
                    <a:lumMod val="10000"/>
                  </a:schemeClr>
                </a:solidFill>
              </a:rPr>
            </a:br>
            <a:endParaRPr lang="fr-FR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Franck TAPSOBA</a:t>
            </a:r>
          </a:p>
          <a:p>
            <a:r>
              <a:rPr lang="fr-FR" sz="800" dirty="0" smtClean="0">
                <a:solidFill>
                  <a:schemeClr val="bg2">
                    <a:lumMod val="10000"/>
                  </a:schemeClr>
                </a:solidFill>
              </a:rPr>
              <a:t>Directeur Général de la  Chambre de Commerce</a:t>
            </a:r>
          </a:p>
          <a:p>
            <a:r>
              <a:rPr lang="fr-FR" sz="800" dirty="0" smtClean="0">
                <a:solidFill>
                  <a:schemeClr val="bg2">
                    <a:lumMod val="10000"/>
                  </a:schemeClr>
                </a:solidFill>
              </a:rPr>
              <a:t> et d’Industrie du Burkina Faso</a:t>
            </a: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MARS 2014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3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484784"/>
            <a:ext cx="8568952" cy="4900000"/>
          </a:xfrm>
        </p:spPr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LES RENCONTRES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SECTORIELLES</a:t>
            </a:r>
          </a:p>
          <a:p>
            <a:pPr marL="393192" lvl="1" indent="0">
              <a:buNone/>
            </a:pPr>
            <a:endParaRPr lang="fr-FR" dirty="0" smtClean="0"/>
          </a:p>
          <a:p>
            <a:pPr marL="393192" lvl="1" indent="0">
              <a:buNone/>
            </a:pPr>
            <a:r>
              <a:rPr lang="fr-FR" dirty="0" smtClean="0"/>
              <a:t>Onze (11) secteurs d’activités </a:t>
            </a:r>
            <a:endParaRPr lang="fr-FR" dirty="0" smtClean="0">
              <a:solidFill>
                <a:srgbClr val="FF0000"/>
              </a:solidFill>
            </a:endParaRPr>
          </a:p>
          <a:p>
            <a:pPr marL="393192" lvl="1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B</a:t>
            </a:r>
            <a:r>
              <a:rPr lang="fr-FR" dirty="0" smtClean="0"/>
              <a:t>âtiment </a:t>
            </a:r>
            <a:r>
              <a:rPr lang="fr-FR" dirty="0"/>
              <a:t>et travaux publics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T</a:t>
            </a:r>
            <a:r>
              <a:rPr lang="fr-FR" dirty="0" smtClean="0"/>
              <a:t>élécommunications</a:t>
            </a:r>
            <a:r>
              <a:rPr lang="fr-FR" dirty="0"/>
              <a:t>, communication, technologie de l’information et de la communication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T</a:t>
            </a:r>
            <a:r>
              <a:rPr lang="fr-FR" dirty="0" smtClean="0"/>
              <a:t>ransports</a:t>
            </a:r>
            <a:r>
              <a:rPr lang="fr-FR" dirty="0"/>
              <a:t>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S</a:t>
            </a:r>
            <a:r>
              <a:rPr lang="fr-FR" dirty="0" smtClean="0"/>
              <a:t>ecteurs </a:t>
            </a:r>
            <a:r>
              <a:rPr lang="fr-FR" dirty="0"/>
              <a:t>sociaux (santé, éducation, etc.)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fr-FR" dirty="0"/>
              <a:t>J</a:t>
            </a:r>
            <a:r>
              <a:rPr lang="fr-FR" dirty="0" smtClean="0"/>
              <a:t>ustice/travail/emploi</a:t>
            </a:r>
            <a:r>
              <a:rPr lang="fr-FR" dirty="0"/>
              <a:t> </a:t>
            </a:r>
            <a:r>
              <a:rPr lang="fr-FR" dirty="0" smtClean="0"/>
              <a:t>;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LE PROCESSUS</a:t>
            </a:r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87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 algn="ctr">
              <a:buNone/>
            </a:pP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LES RENCONTRES SECTORIELLES</a:t>
            </a:r>
          </a:p>
          <a:p>
            <a:pPr marL="393192" lvl="1" indent="0">
              <a:buNone/>
            </a:pPr>
            <a:endParaRPr lang="fr-FR" dirty="0" smtClean="0"/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/>
              <a:t>C</a:t>
            </a:r>
            <a:r>
              <a:rPr lang="fr-FR" dirty="0" smtClean="0"/>
              <a:t>ommerce</a:t>
            </a:r>
            <a:r>
              <a:rPr lang="fr-FR" dirty="0"/>
              <a:t>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Industrie</a:t>
            </a:r>
            <a:r>
              <a:rPr lang="fr-FR" dirty="0"/>
              <a:t>, énergie et mines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Agriculture</a:t>
            </a:r>
            <a:r>
              <a:rPr lang="fr-FR" dirty="0"/>
              <a:t>, ressources animales et environnement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Banque </a:t>
            </a:r>
            <a:r>
              <a:rPr lang="fr-FR" dirty="0"/>
              <a:t>et assurance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Artisanat/art/tourisme/hôtellerie</a:t>
            </a:r>
            <a:r>
              <a:rPr lang="fr-FR" dirty="0"/>
              <a:t> ;</a:t>
            </a:r>
          </a:p>
          <a:p>
            <a:pPr marL="850392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fr-FR" dirty="0" smtClean="0"/>
              <a:t>Sécurité </a:t>
            </a:r>
            <a:r>
              <a:rPr lang="fr-FR" dirty="0"/>
              <a:t>(gardiennage, convoyage de fonds, détective, etc.).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LE PROCESSUS</a:t>
            </a:r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931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LA RENCONTRE ANNUELLE</a:t>
            </a:r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Préoccupations sectorielles sans réponse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Préoccupations transversales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Présidée par le Premier Ministre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Annonce de mesures ou recommandations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LE PROCESSUS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DISPOSITIF DE SUIVI 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b="1" dirty="0" smtClean="0"/>
              <a:t>Le </a:t>
            </a:r>
            <a:r>
              <a:rPr lang="fr-FR" b="1" dirty="0"/>
              <a:t>Comité technique paritaire (CTP</a:t>
            </a:r>
            <a:r>
              <a:rPr lang="fr-FR" b="1" dirty="0" smtClean="0"/>
              <a:t>)</a:t>
            </a:r>
          </a:p>
          <a:p>
            <a:pPr marL="109728" indent="0">
              <a:buNone/>
            </a:pPr>
            <a:endParaRPr lang="fr-FR" dirty="0"/>
          </a:p>
          <a:p>
            <a:pPr lvl="1"/>
            <a:r>
              <a:rPr lang="fr-FR" dirty="0"/>
              <a:t>E</a:t>
            </a:r>
            <a:r>
              <a:rPr lang="fr-FR" dirty="0" smtClean="0"/>
              <a:t>valuer le niveau d’</a:t>
            </a:r>
            <a:r>
              <a:rPr lang="fr-FR" dirty="0"/>
              <a:t>e</a:t>
            </a:r>
            <a:r>
              <a:rPr lang="fr-FR" dirty="0" smtClean="0"/>
              <a:t>xécution des mesures (</a:t>
            </a:r>
            <a:r>
              <a:rPr lang="fr-FR" sz="2000" dirty="0" smtClean="0"/>
              <a:t>Rencontre </a:t>
            </a:r>
            <a:r>
              <a:rPr lang="fr-FR" sz="2000" dirty="0"/>
              <a:t>trimestrielles</a:t>
            </a:r>
            <a:r>
              <a:rPr lang="fr-FR" sz="2000" dirty="0" smtClean="0"/>
              <a:t>).</a:t>
            </a:r>
            <a:endParaRPr lang="fr-FR" sz="2000" dirty="0"/>
          </a:p>
          <a:p>
            <a:pPr marL="109728" indent="0">
              <a:buNone/>
            </a:pPr>
            <a:endParaRPr lang="fr-FR" sz="2000" dirty="0"/>
          </a:p>
          <a:p>
            <a:pPr lvl="2"/>
            <a:r>
              <a:rPr lang="fr-FR" dirty="0" smtClean="0"/>
              <a:t>Représentants Etat </a:t>
            </a:r>
            <a:r>
              <a:rPr lang="fr-FR" dirty="0"/>
              <a:t>et </a:t>
            </a:r>
            <a:r>
              <a:rPr lang="fr-FR" dirty="0" smtClean="0"/>
              <a:t>Secteur </a:t>
            </a:r>
            <a:r>
              <a:rPr lang="fr-FR" dirty="0"/>
              <a:t>privé </a:t>
            </a:r>
            <a:r>
              <a:rPr lang="fr-FR" dirty="0" smtClean="0"/>
              <a:t>et présidé </a:t>
            </a:r>
            <a:r>
              <a:rPr lang="fr-FR" dirty="0"/>
              <a:t>par le Secrétaire Général du Ministère en charge de la promotion de </a:t>
            </a:r>
            <a:r>
              <a:rPr lang="fr-FR" dirty="0" smtClean="0"/>
              <a:t>l’entreprise. 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PROCESSUS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69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DISPOSITIF DE SUIVI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ctr">
              <a:buNone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b="1" dirty="0"/>
              <a:t>Le Comité de </a:t>
            </a:r>
            <a:r>
              <a:rPr lang="fr-FR" b="1" dirty="0" smtClean="0"/>
              <a:t>Supervision</a:t>
            </a:r>
          </a:p>
          <a:p>
            <a:pPr marL="109728" indent="0">
              <a:buNone/>
            </a:pPr>
            <a:endParaRPr lang="fr-FR" sz="1000" b="1" dirty="0"/>
          </a:p>
          <a:p>
            <a:pPr lvl="1"/>
            <a:r>
              <a:rPr lang="fr-FR" dirty="0" smtClean="0"/>
              <a:t>Examine les difficultés </a:t>
            </a:r>
            <a:r>
              <a:rPr lang="fr-FR" dirty="0"/>
              <a:t>de mise en œuvre </a:t>
            </a:r>
            <a:r>
              <a:rPr lang="fr-FR" dirty="0" smtClean="0"/>
              <a:t>des mesures.</a:t>
            </a:r>
            <a:endParaRPr lang="fr-FR" dirty="0"/>
          </a:p>
          <a:p>
            <a:pPr marL="393192" lvl="1" indent="0">
              <a:buNone/>
            </a:pPr>
            <a:endParaRPr lang="fr-FR" dirty="0" smtClean="0"/>
          </a:p>
          <a:p>
            <a:pPr lvl="2">
              <a:spcAft>
                <a:spcPts val="1200"/>
              </a:spcAft>
            </a:pPr>
            <a:r>
              <a:rPr lang="fr-FR" dirty="0" smtClean="0"/>
              <a:t>Ministres </a:t>
            </a:r>
            <a:r>
              <a:rPr lang="fr-FR" dirty="0"/>
              <a:t>en charge du commerce, </a:t>
            </a:r>
            <a:r>
              <a:rPr lang="fr-FR" dirty="0" smtClean="0"/>
              <a:t>des </a:t>
            </a:r>
            <a:r>
              <a:rPr lang="fr-FR" dirty="0"/>
              <a:t>finances </a:t>
            </a:r>
            <a:r>
              <a:rPr lang="fr-FR" dirty="0" smtClean="0"/>
              <a:t>et </a:t>
            </a:r>
            <a:r>
              <a:rPr lang="fr-FR" dirty="0"/>
              <a:t>du travail </a:t>
            </a:r>
            <a:r>
              <a:rPr lang="fr-FR" dirty="0" smtClean="0"/>
              <a:t>;</a:t>
            </a:r>
            <a:endParaRPr lang="fr-FR" dirty="0"/>
          </a:p>
          <a:p>
            <a:pPr lvl="2">
              <a:spcAft>
                <a:spcPts val="1200"/>
              </a:spcAft>
            </a:pPr>
            <a:r>
              <a:rPr lang="fr-FR" dirty="0" smtClean="0"/>
              <a:t>Président de la Chambre </a:t>
            </a:r>
            <a:r>
              <a:rPr lang="fr-FR" dirty="0"/>
              <a:t>de Commerce et </a:t>
            </a:r>
            <a:r>
              <a:rPr lang="fr-FR" dirty="0" smtClean="0"/>
              <a:t>d’Industrie ; </a:t>
            </a:r>
            <a:endParaRPr lang="fr-FR" dirty="0"/>
          </a:p>
          <a:p>
            <a:pPr lvl="2">
              <a:spcAft>
                <a:spcPts val="1200"/>
              </a:spcAft>
            </a:pPr>
            <a:r>
              <a:rPr lang="fr-FR" dirty="0" smtClean="0"/>
              <a:t>Président du Groupement </a:t>
            </a:r>
            <a:r>
              <a:rPr lang="fr-FR" dirty="0"/>
              <a:t>professionnel des </a:t>
            </a:r>
            <a:r>
              <a:rPr lang="fr-FR" dirty="0" smtClean="0"/>
              <a:t>industriels.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PROCESSUS</a:t>
            </a:r>
          </a:p>
        </p:txBody>
      </p:sp>
      <p:pic>
        <p:nvPicPr>
          <p:cNvPr id="5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052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DISPOSITIF DE SUIVI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ctr">
              <a:buNone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b="1" dirty="0"/>
              <a:t>Le Secrétariat du </a:t>
            </a:r>
            <a:r>
              <a:rPr lang="fr-FR" b="1" dirty="0" smtClean="0"/>
              <a:t>CTP</a:t>
            </a:r>
            <a:r>
              <a:rPr lang="fr-FR" sz="2000" b="1" dirty="0" smtClean="0"/>
              <a:t> </a:t>
            </a:r>
          </a:p>
          <a:p>
            <a:pPr marL="109728" indent="0">
              <a:buNone/>
            </a:pPr>
            <a:endParaRPr lang="fr-FR" sz="2000" dirty="0" smtClean="0"/>
          </a:p>
          <a:p>
            <a:pPr lvl="1"/>
            <a:r>
              <a:rPr lang="fr-FR" dirty="0"/>
              <a:t>assuré par la Direction Générale de la promotion de </a:t>
            </a:r>
            <a:r>
              <a:rPr lang="fr-FR" dirty="0" smtClean="0"/>
              <a:t>l’entreprise.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PROCESSUS</a:t>
            </a:r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96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DISPOSITIF DE SUIVI 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ctr">
              <a:buNone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b="1" dirty="0" smtClean="0"/>
              <a:t>Les </a:t>
            </a:r>
            <a:r>
              <a:rPr lang="fr-FR" b="1" dirty="0"/>
              <a:t>points </a:t>
            </a:r>
            <a:r>
              <a:rPr lang="fr-FR" b="1" dirty="0" smtClean="0"/>
              <a:t>focaux</a:t>
            </a:r>
          </a:p>
          <a:p>
            <a:pPr marL="109728" indent="0">
              <a:buNone/>
            </a:pPr>
            <a:endParaRPr lang="fr-FR" dirty="0"/>
          </a:p>
          <a:p>
            <a:pPr lvl="1"/>
            <a:r>
              <a:rPr lang="fr-FR" dirty="0" smtClean="0"/>
              <a:t>Suivre la </a:t>
            </a:r>
            <a:r>
              <a:rPr lang="fr-FR" dirty="0"/>
              <a:t>mise en œuvre des décisions /</a:t>
            </a:r>
            <a:r>
              <a:rPr lang="fr-FR" dirty="0" smtClean="0"/>
              <a:t>ministères.</a:t>
            </a:r>
          </a:p>
          <a:p>
            <a:pPr lvl="1"/>
            <a:endParaRPr lang="fr-FR" dirty="0" smtClean="0"/>
          </a:p>
          <a:p>
            <a:pPr lvl="2"/>
            <a:r>
              <a:rPr lang="fr-FR" dirty="0" smtClean="0"/>
              <a:t>Représentants des ministères impliqués.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PROCESSUS</a:t>
            </a:r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15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endParaRPr lang="fr-FR" dirty="0" smtClean="0"/>
          </a:p>
          <a:p>
            <a:pPr lvl="0">
              <a:spcAft>
                <a:spcPts val="1200"/>
              </a:spcAft>
            </a:pPr>
            <a:r>
              <a:rPr lang="fr-FR" dirty="0" smtClean="0"/>
              <a:t>La </a:t>
            </a:r>
            <a:r>
              <a:rPr lang="fr-FR" dirty="0"/>
              <a:t>simplification des procédures de paiement des </a:t>
            </a:r>
            <a:r>
              <a:rPr lang="fr-FR" dirty="0" smtClean="0"/>
              <a:t>impôts</a:t>
            </a:r>
            <a:endParaRPr lang="fr-FR" dirty="0"/>
          </a:p>
          <a:p>
            <a:pPr lvl="0">
              <a:spcAft>
                <a:spcPts val="1200"/>
              </a:spcAft>
            </a:pPr>
            <a:r>
              <a:rPr lang="fr-FR" dirty="0"/>
              <a:t>La réforme des marchés publics </a:t>
            </a:r>
          </a:p>
          <a:p>
            <a:pPr lvl="0">
              <a:spcAft>
                <a:spcPts val="1200"/>
              </a:spcAft>
            </a:pPr>
            <a:r>
              <a:rPr lang="fr-FR" dirty="0"/>
              <a:t>La création et la déconcentration des </a:t>
            </a:r>
            <a:r>
              <a:rPr lang="fr-FR" dirty="0" smtClean="0"/>
              <a:t>CEFORE</a:t>
            </a:r>
            <a:endParaRPr lang="fr-FR" dirty="0"/>
          </a:p>
          <a:p>
            <a:pPr lvl="0">
              <a:spcAft>
                <a:spcPts val="1200"/>
              </a:spcAft>
            </a:pPr>
            <a:r>
              <a:rPr lang="fr-FR" dirty="0"/>
              <a:t>La création de Tribunaux du Commerce </a:t>
            </a:r>
          </a:p>
          <a:p>
            <a:pPr lvl="0">
              <a:spcAft>
                <a:spcPts val="1200"/>
              </a:spcAft>
            </a:pPr>
            <a:r>
              <a:rPr lang="fr-FR" dirty="0"/>
              <a:t>La création d’un </a:t>
            </a:r>
            <a:r>
              <a:rPr lang="fr-FR" dirty="0" smtClean="0"/>
              <a:t>Centre d’arbitrage de médiation et de conciliation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RESULTATS OBTENUS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03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spcAft>
                <a:spcPts val="1200"/>
              </a:spcAft>
              <a:buNone/>
            </a:pPr>
            <a:endParaRPr lang="fr-FR" dirty="0" smtClean="0"/>
          </a:p>
          <a:p>
            <a:pPr lvl="0">
              <a:spcAft>
                <a:spcPts val="1200"/>
              </a:spcAft>
            </a:pPr>
            <a:r>
              <a:rPr lang="fr-FR" dirty="0" smtClean="0"/>
              <a:t>La </a:t>
            </a:r>
            <a:r>
              <a:rPr lang="fr-FR" dirty="0"/>
              <a:t>révision du Code minier </a:t>
            </a:r>
          </a:p>
          <a:p>
            <a:pPr lvl="0">
              <a:spcAft>
                <a:spcPts val="1200"/>
              </a:spcAft>
            </a:pPr>
            <a:r>
              <a:rPr lang="fr-FR" dirty="0"/>
              <a:t>La révision du Code du travail </a:t>
            </a:r>
          </a:p>
          <a:p>
            <a:pPr lvl="0">
              <a:spcAft>
                <a:spcPts val="1200"/>
              </a:spcAft>
            </a:pPr>
            <a:r>
              <a:rPr lang="fr-FR" dirty="0"/>
              <a:t>A</a:t>
            </a:r>
            <a:r>
              <a:rPr lang="fr-FR" dirty="0" smtClean="0"/>
              <a:t>mélioration </a:t>
            </a:r>
            <a:r>
              <a:rPr lang="fr-FR" dirty="0"/>
              <a:t>du climat des affaires « </a:t>
            </a:r>
            <a:r>
              <a:rPr lang="fr-FR" dirty="0" err="1"/>
              <a:t>Doing</a:t>
            </a:r>
            <a:r>
              <a:rPr lang="fr-FR" dirty="0"/>
              <a:t> business </a:t>
            </a:r>
            <a:r>
              <a:rPr lang="fr-FR" dirty="0" err="1"/>
              <a:t>better</a:t>
            </a:r>
            <a:r>
              <a:rPr lang="fr-FR" dirty="0"/>
              <a:t> in Burkina Faso » </a:t>
            </a:r>
          </a:p>
          <a:p>
            <a:pPr lvl="0">
              <a:spcAft>
                <a:spcPts val="1200"/>
              </a:spcAft>
            </a:pPr>
            <a:r>
              <a:rPr lang="fr-FR" dirty="0" smtClean="0"/>
              <a:t>La </a:t>
            </a:r>
            <a:r>
              <a:rPr lang="fr-FR" dirty="0"/>
              <a:t>relecture du Code des </a:t>
            </a:r>
            <a:r>
              <a:rPr lang="fr-FR" dirty="0" smtClean="0"/>
              <a:t>investissements</a:t>
            </a:r>
          </a:p>
          <a:p>
            <a:pPr lvl="0">
              <a:spcAft>
                <a:spcPts val="1200"/>
              </a:spcAft>
            </a:pPr>
            <a:r>
              <a:rPr lang="fr-FR" dirty="0" smtClean="0"/>
              <a:t>…</a:t>
            </a:r>
          </a:p>
          <a:p>
            <a:pPr marL="109728" lv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/>
              <a:t>RESULTATS </a:t>
            </a:r>
            <a:r>
              <a:rPr lang="fr-FR" dirty="0" smtClean="0"/>
              <a:t>OBTENUS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48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fr-FR" dirty="0"/>
              <a:t>C</a:t>
            </a:r>
            <a:r>
              <a:rPr lang="fr-FR" dirty="0" smtClean="0"/>
              <a:t>ertaines </a:t>
            </a:r>
            <a:r>
              <a:rPr lang="fr-FR" dirty="0"/>
              <a:t>questions majeures restent en </a:t>
            </a:r>
            <a:r>
              <a:rPr lang="fr-FR" dirty="0" smtClean="0"/>
              <a:t>suspens:</a:t>
            </a:r>
          </a:p>
          <a:p>
            <a:pPr marL="109728" indent="0">
              <a:buNone/>
            </a:pP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/>
              <a:t>la réduction des coûts de facteurs de </a:t>
            </a:r>
            <a:r>
              <a:rPr lang="fr-FR" dirty="0" smtClean="0"/>
              <a:t>production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/>
              <a:t>la lutte contre la fraude et la </a:t>
            </a:r>
            <a:r>
              <a:rPr lang="fr-FR" dirty="0" smtClean="0"/>
              <a:t>contrefaçon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/>
              <a:t>l’accès au financement pour les </a:t>
            </a:r>
            <a:r>
              <a:rPr lang="fr-FR" dirty="0" smtClean="0"/>
              <a:t>PME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réforme </a:t>
            </a:r>
            <a:r>
              <a:rPr lang="fr-FR" dirty="0"/>
              <a:t>des conditions de création d’entreprise : capital minimum </a:t>
            </a:r>
            <a:r>
              <a:rPr lang="fr-FR" dirty="0" smtClean="0"/>
              <a:t>requis 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PERSPECTIVES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74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CONTEXTE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LES PARTENAIRES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LE PROCESSUS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LES RESULTATS OBTENUS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LES PERSPECTIVES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pic>
        <p:nvPicPr>
          <p:cNvPr id="1026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89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fr-FR" dirty="0" smtClean="0"/>
          </a:p>
          <a:p>
            <a:pPr marL="109728" indent="0">
              <a:buNone/>
            </a:pPr>
            <a:endParaRPr lang="fr-FR" i="1" dirty="0" smtClean="0"/>
          </a:p>
          <a:p>
            <a:pPr marL="109728" indent="0" algn="ctr">
              <a:buNone/>
            </a:pPr>
            <a:endParaRPr lang="fr-FR" i="1" dirty="0" smtClean="0"/>
          </a:p>
          <a:p>
            <a:pPr marL="109728" indent="0" algn="ctr">
              <a:buNone/>
            </a:pPr>
            <a:r>
              <a:rPr lang="fr-FR" sz="3200" i="1" dirty="0" smtClean="0"/>
              <a:t>Le </a:t>
            </a:r>
            <a:r>
              <a:rPr lang="fr-FR" sz="3200" i="1" dirty="0"/>
              <a:t>défi majeur pour nous reste </a:t>
            </a:r>
            <a:r>
              <a:rPr lang="fr-FR" sz="3200" i="1" dirty="0" smtClean="0"/>
              <a:t>        une </a:t>
            </a:r>
            <a:r>
              <a:rPr lang="fr-FR" sz="3200" i="1" dirty="0"/>
              <a:t>meilleure structuration du dialogue en </a:t>
            </a:r>
            <a:r>
              <a:rPr lang="fr-FR" sz="3200" i="1" dirty="0" smtClean="0"/>
              <a:t>amont.</a:t>
            </a:r>
          </a:p>
          <a:p>
            <a:pPr marL="109728" indent="0">
              <a:buNone/>
            </a:pP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75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elisabeth.ouedraogo\Pictures\Business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907704" y="1628800"/>
            <a:ext cx="5184576" cy="34816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109728" indent="0" algn="ctr">
              <a:buNone/>
            </a:pPr>
            <a:r>
              <a:rPr lang="fr-FR" sz="4400" dirty="0" smtClean="0"/>
              <a:t>Je vous remercie</a:t>
            </a:r>
          </a:p>
          <a:p>
            <a:pPr marL="109728" indent="0" algn="ctr">
              <a:buNone/>
            </a:pPr>
            <a:r>
              <a:rPr lang="fr-FR" sz="4400" dirty="0" smtClean="0"/>
              <a:t>pour votre attention</a:t>
            </a:r>
            <a:endParaRPr lang="fr-FR" sz="4400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37112"/>
            <a:ext cx="1637820" cy="190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852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Déficits macro-économique/Burkina       PAS (1991)</a:t>
            </a:r>
          </a:p>
          <a:p>
            <a:pPr marL="109728" indent="0">
              <a:buNone/>
            </a:pPr>
            <a:endParaRPr lang="fr-FR" sz="2400" dirty="0" smtClean="0"/>
          </a:p>
          <a:p>
            <a:pPr lvl="1"/>
            <a:r>
              <a:rPr lang="fr-FR" sz="2400" dirty="0" smtClean="0"/>
              <a:t>Désengagement de l’Etat des secteurs productifs</a:t>
            </a:r>
          </a:p>
          <a:p>
            <a:pPr marL="393192" lvl="1" indent="0">
              <a:buNone/>
            </a:pPr>
            <a:endParaRPr lang="fr-FR" sz="2400" dirty="0" smtClean="0"/>
          </a:p>
          <a:p>
            <a:pPr lvl="1"/>
            <a:r>
              <a:rPr lang="fr-FR" sz="2400" dirty="0" smtClean="0"/>
              <a:t>Libéralisation du commerce</a:t>
            </a:r>
          </a:p>
          <a:p>
            <a:pPr marL="393192" lvl="1" indent="0">
              <a:buNone/>
            </a:pPr>
            <a:endParaRPr lang="fr-FR" sz="2400" dirty="0" smtClean="0"/>
          </a:p>
          <a:p>
            <a:pPr lvl="1"/>
            <a:r>
              <a:rPr lang="fr-FR" sz="2400" dirty="0" smtClean="0"/>
              <a:t>Assainissement du système bancaire</a:t>
            </a:r>
          </a:p>
          <a:p>
            <a:pPr marL="393192" lvl="1" indent="0">
              <a:buNone/>
            </a:pPr>
            <a:endParaRPr lang="fr-FR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6372200" y="2060848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15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r-FR" sz="2400" dirty="0" smtClean="0"/>
          </a:p>
          <a:p>
            <a:pPr lvl="1"/>
            <a:r>
              <a:rPr lang="fr-FR" sz="2800" dirty="0" smtClean="0"/>
              <a:t>Restructuration </a:t>
            </a:r>
            <a:r>
              <a:rPr lang="fr-FR" sz="2800" dirty="0"/>
              <a:t>des organismes d’appui au secteur privé </a:t>
            </a:r>
            <a:r>
              <a:rPr lang="fr-FR" sz="2800" dirty="0" smtClean="0"/>
              <a:t>;</a:t>
            </a:r>
          </a:p>
          <a:p>
            <a:pPr marL="393192" lvl="1" indent="0">
              <a:buNone/>
            </a:pPr>
            <a:endParaRPr lang="fr-FR" sz="2800" dirty="0"/>
          </a:p>
          <a:p>
            <a:pPr lvl="1"/>
            <a:r>
              <a:rPr lang="fr-FR" sz="2800" dirty="0"/>
              <a:t>Création en 1992 de la « </a:t>
            </a:r>
            <a:r>
              <a:rPr lang="fr-FR" sz="2800" i="1" dirty="0"/>
              <a:t>Commission de concertation Etat/secteur privé</a:t>
            </a:r>
            <a:r>
              <a:rPr lang="fr-FR" sz="2800" dirty="0"/>
              <a:t> » pour participer au processus de </a:t>
            </a:r>
            <a:r>
              <a:rPr lang="fr-FR" sz="2800" dirty="0" smtClean="0"/>
              <a:t>restructuration</a:t>
            </a:r>
            <a:r>
              <a:rPr lang="fr-FR" sz="2400" dirty="0" smtClean="0"/>
              <a:t>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dirty="0"/>
              <a:t>CONTEXTE</a:t>
            </a:r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3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2001 : 1</a:t>
            </a:r>
            <a:r>
              <a:rPr lang="fr-FR" baseline="30000" dirty="0" smtClean="0"/>
              <a:t>ère</a:t>
            </a:r>
            <a:r>
              <a:rPr lang="fr-FR" dirty="0" smtClean="0"/>
              <a:t> édition de la rencontre Gouvernement /secteur privé (RGSP)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Cadre </a:t>
            </a:r>
            <a:r>
              <a:rPr lang="fr-FR" dirty="0"/>
              <a:t>de </a:t>
            </a:r>
            <a:r>
              <a:rPr lang="fr-FR" dirty="0" smtClean="0"/>
              <a:t>dialogue</a:t>
            </a:r>
          </a:p>
          <a:p>
            <a:pPr lvl="1"/>
            <a:r>
              <a:rPr lang="fr-FR" dirty="0" smtClean="0"/>
              <a:t>Instaurer un climat durable de partenariat</a:t>
            </a:r>
            <a:endParaRPr lang="fr-FR" dirty="0"/>
          </a:p>
          <a:p>
            <a:pPr lvl="1">
              <a:buNone/>
            </a:pPr>
            <a:endParaRPr lang="fr-FR" dirty="0"/>
          </a:p>
          <a:p>
            <a:r>
              <a:rPr lang="fr-FR" dirty="0" smtClean="0"/>
              <a:t>2012 : 12</a:t>
            </a:r>
            <a:r>
              <a:rPr lang="fr-FR" baseline="30000" dirty="0" smtClean="0"/>
              <a:t>ème</a:t>
            </a:r>
            <a:r>
              <a:rPr lang="fr-FR" dirty="0" smtClean="0"/>
              <a:t> édition (bilan)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2013 : 13</a:t>
            </a:r>
            <a:r>
              <a:rPr lang="fr-FR" baseline="30000" dirty="0" smtClean="0"/>
              <a:t>ème</a:t>
            </a:r>
            <a:r>
              <a:rPr lang="fr-FR" dirty="0" smtClean="0"/>
              <a:t> édition sur « </a:t>
            </a:r>
            <a:r>
              <a:rPr lang="fr-FR" sz="2500" i="1" dirty="0" smtClean="0"/>
              <a:t>Le poids du secteur informel : Quelles stratégies d’intégration dans l’économie formelle ?</a:t>
            </a:r>
            <a:r>
              <a:rPr lang="fr-FR" sz="2500" dirty="0" smtClean="0"/>
              <a:t> »</a:t>
            </a:r>
          </a:p>
          <a:p>
            <a:pPr marL="109728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CONTEXTE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21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Administration publique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Secteur privé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Partenaires techniques et financiers</a:t>
            </a:r>
          </a:p>
          <a:p>
            <a:pPr marL="109728" indent="0">
              <a:buNone/>
            </a:pPr>
            <a:endParaRPr lang="fr-FR" dirty="0" smtClean="0"/>
          </a:p>
          <a:p>
            <a:r>
              <a:rPr lang="fr-FR" dirty="0" smtClean="0"/>
              <a:t>Société civile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LES PARTENAIRES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26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LE COMITÉ D’ORGANISATION : COMPOSITION</a:t>
            </a:r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Premier Ministère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Ministère de l’Industrie et du Commerce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Ministère de l’Economie et des Finances</a:t>
            </a:r>
            <a:r>
              <a:rPr lang="fr-FR" dirty="0"/>
              <a:t> 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Chambre de Commerce et d’Industrie</a:t>
            </a:r>
            <a:r>
              <a:rPr lang="fr-FR" dirty="0"/>
              <a:t> </a:t>
            </a:r>
            <a:r>
              <a:rPr lang="fr-FR" dirty="0" smtClean="0"/>
              <a:t>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 smtClean="0"/>
              <a:t>Maison de l’Entreprise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LE PROCESSUS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LE COMITÉ D’ORGANISATION : MISSIONS</a:t>
            </a:r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Proposition de thèmes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Préparation des </a:t>
            </a:r>
            <a:r>
              <a:rPr lang="fr-FR" dirty="0"/>
              <a:t>rencontres sectorielles </a:t>
            </a:r>
          </a:p>
          <a:p>
            <a:pPr lvl="1">
              <a:spcAft>
                <a:spcPts val="1800"/>
              </a:spcAft>
            </a:pPr>
            <a:r>
              <a:rPr lang="fr-FR" dirty="0"/>
              <a:t>I</a:t>
            </a:r>
            <a:r>
              <a:rPr lang="fr-FR" dirty="0" smtClean="0"/>
              <a:t>dentification </a:t>
            </a:r>
            <a:r>
              <a:rPr lang="fr-FR" dirty="0"/>
              <a:t>des participants 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Préparation </a:t>
            </a:r>
            <a:r>
              <a:rPr lang="fr-FR" dirty="0"/>
              <a:t>de la rencontre annuelle </a:t>
            </a:r>
            <a:r>
              <a:rPr lang="fr-FR" dirty="0" smtClean="0"/>
              <a:t> </a:t>
            </a:r>
            <a:endParaRPr lang="fr-FR" dirty="0"/>
          </a:p>
          <a:p>
            <a:pPr lvl="1">
              <a:spcAft>
                <a:spcPts val="1800"/>
              </a:spcAft>
            </a:pPr>
            <a:r>
              <a:rPr lang="fr-FR" dirty="0"/>
              <a:t>R</a:t>
            </a:r>
            <a:r>
              <a:rPr lang="fr-FR" dirty="0" smtClean="0"/>
              <a:t>édaction </a:t>
            </a:r>
            <a:r>
              <a:rPr lang="fr-FR" dirty="0"/>
              <a:t>des rapports de ladite </a:t>
            </a:r>
            <a:r>
              <a:rPr lang="fr-FR" dirty="0" smtClean="0"/>
              <a:t>rencontre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LE PROCESSUS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LES RENCONTRES SECTORIELLES</a:t>
            </a:r>
          </a:p>
          <a:p>
            <a:pPr marL="109728" indent="0">
              <a:buNone/>
            </a:pPr>
            <a:endParaRPr lang="fr-FR" dirty="0" smtClean="0"/>
          </a:p>
          <a:p>
            <a:pPr marL="109728" indent="0">
              <a:buNone/>
            </a:pPr>
            <a:r>
              <a:rPr lang="fr-FR" dirty="0" smtClean="0"/>
              <a:t>Cadres sectoriels de dialogue : </a:t>
            </a:r>
          </a:p>
          <a:p>
            <a:pPr marL="109728" indent="0">
              <a:buNone/>
            </a:pPr>
            <a:endParaRPr lang="fr-FR" dirty="0" smtClean="0"/>
          </a:p>
          <a:p>
            <a:pPr lvl="1">
              <a:spcAft>
                <a:spcPts val="1800"/>
              </a:spcAft>
            </a:pPr>
            <a:r>
              <a:rPr lang="fr-FR" dirty="0" smtClean="0"/>
              <a:t>Ministères concernés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Groupements professionnels du secteur 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Institutions d’appui </a:t>
            </a:r>
          </a:p>
          <a:p>
            <a:pPr lvl="1">
              <a:spcAft>
                <a:spcPts val="1800"/>
              </a:spcAft>
            </a:pPr>
            <a:r>
              <a:rPr lang="fr-FR" dirty="0" smtClean="0"/>
              <a:t>PTF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/>
              <a:t>LE PROCESSUS</a:t>
            </a:r>
            <a:endParaRPr lang="fr-FR" dirty="0"/>
          </a:p>
        </p:txBody>
      </p:sp>
      <p:pic>
        <p:nvPicPr>
          <p:cNvPr id="4" name="Picture 2" descr="C:\Users\elisabeth.ouedraogo\Documents\Mes documents 2014\PROCES VERBAL\LOGO 2010\Copie de Logo_CCI_1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33256"/>
            <a:ext cx="648072" cy="7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07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427</Words>
  <Application>Microsoft Office PowerPoint</Application>
  <PresentationFormat>Affichage à l'écran (4:3)</PresentationFormat>
  <Paragraphs>164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Rotonde</vt:lpstr>
      <vt:lpstr>PUBLIC-PRIVATE DIALOGUE :</vt:lpstr>
      <vt:lpstr>SOMMAIRE</vt:lpstr>
      <vt:lpstr>CONTEXTE</vt:lpstr>
      <vt:lpstr>CONTEXTE</vt:lpstr>
      <vt:lpstr>CONTEXTE</vt:lpstr>
      <vt:lpstr>LES PARTENAIRES</vt:lpstr>
      <vt:lpstr>LE PROCESSUS</vt:lpstr>
      <vt:lpstr>LE PROCESSUS</vt:lpstr>
      <vt:lpstr>LE PROCESSUS</vt:lpstr>
      <vt:lpstr>LE PROCESSUS</vt:lpstr>
      <vt:lpstr>LE PROCESSUS</vt:lpstr>
      <vt:lpstr>LE PROCESSUS</vt:lpstr>
      <vt:lpstr>PROCESSUS</vt:lpstr>
      <vt:lpstr>PROCESSUS</vt:lpstr>
      <vt:lpstr>PROCESSUS</vt:lpstr>
      <vt:lpstr>PROCESSUS</vt:lpstr>
      <vt:lpstr>RESULTATS OBTENUS</vt:lpstr>
      <vt:lpstr>RESULTATS OBTENUS</vt:lpstr>
      <vt:lpstr>PERSPECTIVES</vt:lpstr>
      <vt:lpstr>CONCLUSION</vt:lpstr>
      <vt:lpstr>Diapositive 21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PUBLIC-PRIVATE DIALOGUE :</dc:title>
  <dc:creator>Elisabeth OUEDRAOGO</dc:creator>
  <cp:lastModifiedBy>Franck TAPSOBA</cp:lastModifiedBy>
  <cp:revision>24</cp:revision>
  <dcterms:created xsi:type="dcterms:W3CDTF">2014-02-25T17:13:16Z</dcterms:created>
  <dcterms:modified xsi:type="dcterms:W3CDTF">2014-02-26T12:36:36Z</dcterms:modified>
</cp:coreProperties>
</file>